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2" r:id="rId7"/>
    <p:sldId id="260" r:id="rId8"/>
    <p:sldId id="265" r:id="rId9"/>
    <p:sldId id="261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27"/>
    <p:restoredTop sz="96186"/>
  </p:normalViewPr>
  <p:slideViewPr>
    <p:cSldViewPr snapToGrid="0" snapToObjects="1">
      <p:cViewPr varScale="1">
        <p:scale>
          <a:sx n="96" d="100"/>
          <a:sy n="96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12/19/21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EAC0E-7190-454A-9F64-20BB9AF4E6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Missing Semester of Your CS Education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59BE7-300E-5B40-A91F-34C564BDE7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Version Control and Git</a:t>
            </a:r>
          </a:p>
        </p:txBody>
      </p:sp>
    </p:spTree>
    <p:extLst>
      <p:ext uri="{BB962C8B-B14F-4D97-AF65-F5344CB8AC3E}">
        <p14:creationId xmlns:p14="http://schemas.microsoft.com/office/powerpoint/2010/main" val="1912630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FE903-FFDD-BD47-9C89-C4F5CA93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1241266"/>
            <a:ext cx="4798142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Let’s Get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A79B8-6501-FE47-88F1-D9E00B971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4929" y="4591665"/>
            <a:ext cx="4798142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First, create a repository on github.com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AEF35-5225-5C4C-989E-744C68FC3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4" y="1432948"/>
            <a:ext cx="4986236" cy="398898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6756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F6DA5-6595-FD41-854F-C2913495E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Cloning The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11884-702C-BE45-98DC-547858033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55" y="4591665"/>
            <a:ext cx="3161016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Clone: To copy the repository to your local machine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1113A66-56DC-4D42-8AA3-C7F1EF1B9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63" y="1222212"/>
            <a:ext cx="6443180" cy="44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6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26FB1-D2ED-2A40-93F3-D0D9019B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Open the folder you cloned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86A3-2B5E-2341-AE39-AB96BB913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55" y="4591665"/>
            <a:ext cx="3161016" cy="16223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Use your favorite text editor—seen here is Visual Studio Code (VS Code)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5716949-7855-144C-800C-63747F8B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57" y="1114621"/>
            <a:ext cx="5972592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93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C129E-0620-354A-A39A-4326B2F6C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Lets add a file and write some text to it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1A011E-61D2-BC4A-BF7F-57EAB04E3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898745"/>
            <a:ext cx="6443180" cy="306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63462-CC0F-834A-AC75-BE570AEC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Committing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39D3D2-32D1-144F-BEE5-7E08045B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231911"/>
            <a:ext cx="6391533" cy="4394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FD66A-D7B4-1F46-86C3-A305496D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Back to Github Desktop</a:t>
            </a:r>
          </a:p>
          <a:p>
            <a:r>
              <a:rPr lang="en-US">
                <a:solidFill>
                  <a:srgbClr val="FFFFFF"/>
                </a:solidFill>
              </a:rPr>
              <a:t>Git sees the changes we made, in this case adding a file</a:t>
            </a:r>
          </a:p>
          <a:p>
            <a:r>
              <a:rPr lang="en-US">
                <a:solidFill>
                  <a:srgbClr val="FFFFFF"/>
                </a:solidFill>
              </a:rPr>
              <a:t>Those changes we made are now highlighted for us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34938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EDAE40-E167-2446-A394-A59AFF7BA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EBEBEB"/>
                </a:solidFill>
              </a:rPr>
              <a:t>Committing Changes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06B58-767D-9745-B710-E59C467B8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231911"/>
            <a:ext cx="6391533" cy="4394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B8DC6-575E-3245-B073-DA107C246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Let’s write a commit message and description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Ideally, these should describe the changes you made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Now, create the commit. This saves a version of the file in history, and we can always revert back to it if needed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FFFFFF"/>
                </a:solidFill>
              </a:rPr>
              <a:t>This will also provide information to other developers about who made these changes and when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59771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5E6D2-67F3-D04A-AFC3-A66ED600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>
                <a:solidFill>
                  <a:srgbClr val="EBEBEB"/>
                </a:solidFill>
              </a:rPr>
              <a:t>Let’s make some more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84D716-6C85-FF4D-96D4-A7723787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231911"/>
            <a:ext cx="6391533" cy="439417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4121A-6355-9F4B-B47D-56878A89E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Make a couple more changes to the file, and go back to </a:t>
            </a:r>
            <a:r>
              <a:rPr lang="en-US">
                <a:solidFill>
                  <a:srgbClr val="FFFFFF"/>
                </a:solidFill>
              </a:rPr>
              <a:t>Github</a:t>
            </a:r>
            <a:r>
              <a:rPr lang="en-US" dirty="0">
                <a:solidFill>
                  <a:srgbClr val="FFFFFF"/>
                </a:solidFill>
              </a:rPr>
              <a:t> Desktop</a:t>
            </a:r>
          </a:p>
          <a:p>
            <a:r>
              <a:rPr lang="en-US" dirty="0">
                <a:solidFill>
                  <a:srgbClr val="FFFFFF"/>
                </a:solidFill>
              </a:rPr>
              <a:t>Git highlights what was deleted and what text was edited</a:t>
            </a:r>
          </a:p>
          <a:p>
            <a:r>
              <a:rPr lang="en-US" dirty="0">
                <a:solidFill>
                  <a:srgbClr val="FFFFFF"/>
                </a:solidFill>
              </a:rPr>
              <a:t>Let’s commit these as well</a:t>
            </a:r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758117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2F25-5DED-1C48-94A2-9004D231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 Your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F6302-92FC-D144-A132-07D06712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We’re ready to share out masterpiece with the world</a:t>
            </a:r>
          </a:p>
          <a:p>
            <a:r>
              <a:rPr lang="en-US" dirty="0"/>
              <a:t>Pushing is the process of taking our commit history from our local machine and putting them in a “remote”. </a:t>
            </a:r>
          </a:p>
          <a:p>
            <a:pPr lvl="1"/>
            <a:r>
              <a:rPr lang="en-US" dirty="0"/>
              <a:t>In our case, the remote is the repository we created and cloned from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By pushing our changes, other developers can see them, and edit based off of our changes</a:t>
            </a:r>
          </a:p>
        </p:txBody>
      </p:sp>
    </p:spTree>
    <p:extLst>
      <p:ext uri="{BB962C8B-B14F-4D97-AF65-F5344CB8AC3E}">
        <p14:creationId xmlns:p14="http://schemas.microsoft.com/office/powerpoint/2010/main" val="788253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DC8D1-8075-E440-97B6-3A137E1FE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EBEBEB"/>
                </a:solidFill>
              </a:rPr>
              <a:t>Pushing Your Changes cont.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919BE-0F23-EC4A-AB93-6373D412E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231911"/>
            <a:ext cx="6391533" cy="43941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CFA22-F4DB-464A-960C-EFB4D858E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Simply click “push origin” (the default name for your primary remote), and push our changes to Github.com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6016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123611-8FA6-1D44-A36E-EB3013DEEA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9" r="1" b="3360"/>
          <a:stretch/>
        </p:blipFill>
        <p:spPr>
          <a:xfrm>
            <a:off x="477085" y="466162"/>
            <a:ext cx="11237832" cy="3937502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  <p:sp>
        <p:nvSpPr>
          <p:cNvPr id="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42856" y="3128074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58392"/>
            <a:ext cx="12192000" cy="3033446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C91E93A7-6C7F-4F77-9CB0-280D958EF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BEFB0D-DF36-C14C-96EE-95DEC9914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110824"/>
            <a:ext cx="5015258" cy="19089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Changes pushed!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45FBB-619A-BE4C-AC5E-25469E6D5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5894" y="4110824"/>
            <a:ext cx="4772509" cy="190897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We now see our changes in </a:t>
            </a:r>
            <a:r>
              <a:rPr lang="en-US" dirty="0" err="1">
                <a:solidFill>
                  <a:schemeClr val="tx1"/>
                </a:solidFill>
              </a:rPr>
              <a:t>Github.com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79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411B-5132-184B-91D4-874EED2E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“old”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F5AD3-4D85-994A-8D6E-54140052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as managed by each developer</a:t>
            </a:r>
          </a:p>
          <a:p>
            <a:r>
              <a:rPr lang="en-US" dirty="0"/>
              <a:t>To create a “release”, copy all files into a new directory, and name it something like ”Release-v1.2.1”</a:t>
            </a:r>
          </a:p>
          <a:p>
            <a:r>
              <a:rPr lang="en-US" dirty="0"/>
              <a:t>Developers would all have different versions of the same files</a:t>
            </a:r>
          </a:p>
          <a:p>
            <a:r>
              <a:rPr lang="en-US" dirty="0"/>
              <a:t>Onboarding new developers was a pain</a:t>
            </a:r>
          </a:p>
          <a:p>
            <a:r>
              <a:rPr lang="en-US" dirty="0"/>
              <a:t>“It works on my machine” was rampant</a:t>
            </a:r>
          </a:p>
        </p:txBody>
      </p:sp>
    </p:spTree>
    <p:extLst>
      <p:ext uri="{BB962C8B-B14F-4D97-AF65-F5344CB8AC3E}">
        <p14:creationId xmlns:p14="http://schemas.microsoft.com/office/powerpoint/2010/main" val="218414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77CD-F8D7-3941-B69E-89CDDCCC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Others Make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338A9-0A64-8F40-B36E-AA1869AB6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Git, we can’t just push our changes we can also add changes made by others to our local copies of the repository</a:t>
            </a:r>
          </a:p>
          <a:p>
            <a:r>
              <a:rPr lang="en-US" dirty="0"/>
              <a:t>This process is known as “pulling”</a:t>
            </a:r>
          </a:p>
          <a:p>
            <a:r>
              <a:rPr lang="en-US" dirty="0"/>
              <a:t>With a combination of pushing and pulling, collaboration between developers is incredibly easy, and often seamless</a:t>
            </a:r>
          </a:p>
        </p:txBody>
      </p:sp>
    </p:spTree>
    <p:extLst>
      <p:ext uri="{BB962C8B-B14F-4D97-AF65-F5344CB8AC3E}">
        <p14:creationId xmlns:p14="http://schemas.microsoft.com/office/powerpoint/2010/main" val="3329824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CC3DF159-A62C-40A0-86EB-55F5FCDB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E9C43-E9AF-C343-86E2-F88B219E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Let’s Simulate Another Developer Making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D788B-0129-9840-B9C4-FE5C84AB9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76" y="5692877"/>
            <a:ext cx="10893095" cy="5353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5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We’ll use the Github.com web editor to make some changes, then we can pull them our local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0DECD3-23F5-514F-9D31-EA7FAFF07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46" y="985565"/>
            <a:ext cx="9369041" cy="299809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5DDC647-9031-4B8C-B212-04560303C8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5657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F2E18-9F2D-A044-A0D6-A60D8783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Pull the Changes!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183C3-969B-4C4C-BF2C-02B6B9A49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In Github Desktop, click Fetch Origin to see the history from the remote</a:t>
            </a:r>
          </a:p>
          <a:p>
            <a:pPr lvl="1"/>
            <a:r>
              <a:rPr lang="en-US" dirty="0"/>
              <a:t>This is done periodically by </a:t>
            </a:r>
            <a:r>
              <a:rPr lang="en-US"/>
              <a:t>Github</a:t>
            </a:r>
            <a:r>
              <a:rPr lang="en-US" dirty="0"/>
              <a:t> Desktop in the background</a:t>
            </a:r>
          </a:p>
          <a:p>
            <a:r>
              <a:rPr lang="en-US" sz="1600"/>
              <a:t>Click Pull Origin to actually make those changes in our local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D5326-6A4F-D647-A7BF-F7270CC16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01" b="12696"/>
          <a:stretch/>
        </p:blipFill>
        <p:spPr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909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0131-DC93-D848-AE8B-F7468D4DE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/>
              <a:t>Uh-Oh! You messed up!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2EF6-CDDD-1F48-BF2A-66864594F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What if you want to revert to a pervious version?</a:t>
            </a:r>
          </a:p>
          <a:p>
            <a:r>
              <a:rPr lang="en-US" sz="1600"/>
              <a:t>Go to the history tab, select a commit, right click, and revert the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CDF83-4EEC-DF40-B9D3-ABBCD9D5CC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98"/>
          <a:stretch/>
        </p:blipFill>
        <p:spPr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7158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5086-0DDC-9B46-ACEC-63545C0A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ReadMe File Anyway?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8AA03-D330-934B-9C33-C27AAF4AB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README.md</a:t>
            </a:r>
            <a:r>
              <a:rPr lang="en-US" dirty="0"/>
              <a:t> file is typically placed at the root of any project. </a:t>
            </a:r>
          </a:p>
          <a:p>
            <a:pPr lvl="1"/>
            <a:r>
              <a:rPr lang="en-US" dirty="0"/>
              <a:t>Provides documentation and resources to other developers who may use the project</a:t>
            </a:r>
          </a:p>
          <a:p>
            <a:pPr lvl="1"/>
            <a:r>
              <a:rPr lang="en-US" dirty="0"/>
              <a:t>While one is usually present at the root of a project, there’s nothing stopping you from having more Readme’s in other directories</a:t>
            </a:r>
          </a:p>
          <a:p>
            <a:r>
              <a:rPr lang="en-US" dirty="0"/>
              <a:t>A .md file allows for the usage of </a:t>
            </a:r>
            <a:r>
              <a:rPr lang="en-US" dirty="0" err="1"/>
              <a:t>MarkDown</a:t>
            </a:r>
            <a:r>
              <a:rPr lang="en-US" dirty="0"/>
              <a:t> syntax, which can allow for the addition of tables, code blocks, different headings, and more to the file</a:t>
            </a:r>
          </a:p>
          <a:p>
            <a:r>
              <a:rPr lang="en-US" dirty="0"/>
              <a:t>Let’s make some changes to the </a:t>
            </a:r>
            <a:r>
              <a:rPr lang="en-US" dirty="0" err="1"/>
              <a:t>README.md</a:t>
            </a:r>
            <a:r>
              <a:rPr lang="en-US" dirty="0"/>
              <a:t> file, and push them to the remote</a:t>
            </a:r>
          </a:p>
        </p:txBody>
      </p:sp>
    </p:spTree>
    <p:extLst>
      <p:ext uri="{BB962C8B-B14F-4D97-AF65-F5344CB8AC3E}">
        <p14:creationId xmlns:p14="http://schemas.microsoft.com/office/powerpoint/2010/main" val="417337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6B74F-CEE9-3249-B9F9-F584DAF70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Oh No! Another developer made changes too!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7D0C-25FF-A145-9CB7-090B8EB22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Looks like another developer made changes to the remote and pushed their changes first. VS Code is telling us about a “merge conflict”!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1641D0-7524-F240-B87C-40D8844A4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46"/>
          <a:stretch/>
        </p:blipFill>
        <p:spPr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681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1B74D-025B-DD48-ADC4-39970E26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A772F-2FF6-FF4F-AADA-E05673EB5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merge conflict arises when two developer make competing changes to the same file</a:t>
            </a:r>
          </a:p>
          <a:p>
            <a:r>
              <a:rPr lang="en-US" dirty="0"/>
              <a:t>Usually, Git can resolve changes made by different developers, but when two developers make changes to the same block of code, Git isn’t able to resolve these changes</a:t>
            </a:r>
          </a:p>
          <a:p>
            <a:r>
              <a:rPr lang="en-US" dirty="0"/>
              <a:t>We are going to have to fix these changes ourself—lets open the file with a merge conflict in VS Code</a:t>
            </a:r>
          </a:p>
        </p:txBody>
      </p:sp>
    </p:spTree>
    <p:extLst>
      <p:ext uri="{BB962C8B-B14F-4D97-AF65-F5344CB8AC3E}">
        <p14:creationId xmlns:p14="http://schemas.microsoft.com/office/powerpoint/2010/main" val="1989050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105174-071A-4257-860A-5EE2D11DD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E17B217C-3C66-46B3-9E9D-2771AA2A2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6C0FA-446D-7246-BEFC-C953C88CC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3421623" cy="560121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EBEBEB"/>
                </a:solidFill>
              </a:rPr>
              <a:t>Fixing the Merge Conflict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848D99-5D8B-49F5-97E9-AA7C3F5F2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714D8-EB14-684C-AF85-FAC5FF711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3" y="629265"/>
            <a:ext cx="6813755" cy="381174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 VS Code, we can easily select which developer’s version we want to keep</a:t>
            </a:r>
          </a:p>
          <a:p>
            <a:r>
              <a:rPr lang="en-US">
                <a:solidFill>
                  <a:srgbClr val="FFFFFF"/>
                </a:solidFill>
              </a:rPr>
              <a:t>Alternatively, we can manually edit the file and resolve the changes ourselves</a:t>
            </a:r>
          </a:p>
          <a:p>
            <a:r>
              <a:rPr lang="en-US">
                <a:solidFill>
                  <a:srgbClr val="FFFFFF"/>
                </a:solidFill>
              </a:rPr>
              <a:t>Now we can commit the changes and push as normal.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51E3F-CC61-5A4A-8EA4-2D122994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60" y="4088340"/>
            <a:ext cx="8544178" cy="158067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59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C9D44-16A0-344B-BA8D-6D9F94F97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Avoid 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4DEA2-34CC-C649-92E5-3C94C1E8A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prevent multiple developers from working on the same code at the same time, and committing competing changes, we use Branches</a:t>
            </a:r>
          </a:p>
          <a:p>
            <a:r>
              <a:rPr lang="en-US" dirty="0"/>
              <a:t>When a branch is created, it becomes its own copy of the code, and is not affected by changes to other branches</a:t>
            </a:r>
          </a:p>
          <a:p>
            <a:r>
              <a:rPr lang="en-US" dirty="0"/>
              <a:t>When ready to combine changes back together, developers can create a Pull Request</a:t>
            </a:r>
          </a:p>
          <a:p>
            <a:pPr lvl="1"/>
            <a:r>
              <a:rPr lang="en-US" dirty="0"/>
              <a:t>Pull Requests can be monitored and approved by other developers, and allow for the resolution of merge conflicts all at once, if necessary</a:t>
            </a:r>
          </a:p>
        </p:txBody>
      </p:sp>
    </p:spTree>
    <p:extLst>
      <p:ext uri="{BB962C8B-B14F-4D97-AF65-F5344CB8AC3E}">
        <p14:creationId xmlns:p14="http://schemas.microsoft.com/office/powerpoint/2010/main" val="2243933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4F73F-57A3-6242-BE60-B8132F8C0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29551-EED7-B241-BC3F-57E799638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Like making a branch, but copying the entire history of a repo, including all it’s branches, and making it your own</a:t>
            </a:r>
          </a:p>
          <a:p>
            <a:r>
              <a:rPr lang="en-US" dirty="0"/>
              <a:t>Typically, when working on a large project, one main repository will be created, that all developers create a fork of and work off of on their own</a:t>
            </a:r>
          </a:p>
          <a:p>
            <a:r>
              <a:rPr lang="en-US" dirty="0"/>
              <a:t>Developers must make sure to keep their private forks in parallel with the main repository</a:t>
            </a:r>
          </a:p>
        </p:txBody>
      </p:sp>
    </p:spTree>
    <p:extLst>
      <p:ext uri="{BB962C8B-B14F-4D97-AF65-F5344CB8AC3E}">
        <p14:creationId xmlns:p14="http://schemas.microsoft.com/office/powerpoint/2010/main" val="1824857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B0ED7D-0741-41C8-9BCD-85B80680F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Filenames on FIRE!!! : r/ProgrammerHumor">
            <a:extLst>
              <a:ext uri="{FF2B5EF4-FFF2-40B4-BE49-F238E27FC236}">
                <a16:creationId xmlns:a16="http://schemas.microsoft.com/office/drawing/2014/main" id="{B296BEB0-7614-D949-BAF2-18431DB660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0635" y="643466"/>
            <a:ext cx="525073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4319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6F815-7175-2F46-865C-494C97AA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gitignore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572CE-B32C-684D-8151-81E3BD752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file or folder specified in the .</a:t>
            </a:r>
            <a:r>
              <a:rPr lang="en-US" dirty="0" err="1"/>
              <a:t>gitignore</a:t>
            </a:r>
            <a:r>
              <a:rPr lang="en-US" dirty="0"/>
              <a:t> file will not be tracked by Git</a:t>
            </a:r>
          </a:p>
          <a:p>
            <a:r>
              <a:rPr lang="en-US" dirty="0"/>
              <a:t>Simple regex expressions can be used to specify a large number of files</a:t>
            </a:r>
          </a:p>
          <a:p>
            <a:pPr lvl="1"/>
            <a:r>
              <a:rPr lang="en-US" dirty="0"/>
              <a:t>A rule in the .</a:t>
            </a:r>
            <a:r>
              <a:rPr lang="en-US" dirty="0" err="1"/>
              <a:t>gitignore</a:t>
            </a:r>
            <a:r>
              <a:rPr lang="en-US" dirty="0"/>
              <a:t> written like *.</a:t>
            </a:r>
            <a:r>
              <a:rPr lang="en-US" dirty="0" err="1"/>
              <a:t>py</a:t>
            </a:r>
            <a:r>
              <a:rPr lang="en-US" dirty="0"/>
              <a:t> will ignore all python files</a:t>
            </a:r>
          </a:p>
          <a:p>
            <a:r>
              <a:rPr lang="en-US" dirty="0"/>
              <a:t>Use this to put files containing secret keys in your local repository, without pushing these changes to the remote </a:t>
            </a:r>
          </a:p>
        </p:txBody>
      </p:sp>
    </p:spTree>
    <p:extLst>
      <p:ext uri="{BB962C8B-B14F-4D97-AF65-F5344CB8AC3E}">
        <p14:creationId xmlns:p14="http://schemas.microsoft.com/office/powerpoint/2010/main" val="1182737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2E2BB-3846-41EB-9F1E-92C33C4A8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73D5773-5AC9-444A-A47A-EB6656ACD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81EB4475-C020-4325-AF59-31FCBFB7C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7689D68-C339-4D5B-9DAA-E13F6BD4D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9CC3E5-EA42-4393-A2C0-5192B91BD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5C324-3B05-244E-9B35-FD7904504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10" y="1369914"/>
            <a:ext cx="5448111" cy="1648052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B8DBC8E-FBA7-466C-8D97-75B15FBE9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A84D8-350A-1544-A43F-454D3EFDD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946" y="1098984"/>
            <a:ext cx="5370123" cy="2188324"/>
          </a:xfrm>
          <a:prstGeom prst="roundRect">
            <a:avLst>
              <a:gd name="adj" fmla="val 0"/>
            </a:avLst>
          </a:prstGeom>
          <a:effectLst/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6FFF64E-1FE4-4AE0-9D62-567AA183C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133850"/>
            <a:ext cx="11277600" cy="2250018"/>
          </a:xfrm>
          <a:custGeom>
            <a:avLst/>
            <a:gdLst>
              <a:gd name="connsiteX0" fmla="*/ 5264150 w 11277600"/>
              <a:gd name="connsiteY0" fmla="*/ 0 h 2250018"/>
              <a:gd name="connsiteX1" fmla="*/ 5499100 w 11277600"/>
              <a:gd name="connsiteY1" fmla="*/ 1588 h 2250018"/>
              <a:gd name="connsiteX2" fmla="*/ 5730875 w 11277600"/>
              <a:gd name="connsiteY2" fmla="*/ 1588 h 2250018"/>
              <a:gd name="connsiteX3" fmla="*/ 5961063 w 11277600"/>
              <a:gd name="connsiteY3" fmla="*/ 4763 h 2250018"/>
              <a:gd name="connsiteX4" fmla="*/ 6186488 w 11277600"/>
              <a:gd name="connsiteY4" fmla="*/ 9525 h 2250018"/>
              <a:gd name="connsiteX5" fmla="*/ 6410325 w 11277600"/>
              <a:gd name="connsiteY5" fmla="*/ 14288 h 2250018"/>
              <a:gd name="connsiteX6" fmla="*/ 6629400 w 11277600"/>
              <a:gd name="connsiteY6" fmla="*/ 19050 h 2250018"/>
              <a:gd name="connsiteX7" fmla="*/ 6846888 w 11277600"/>
              <a:gd name="connsiteY7" fmla="*/ 26988 h 2250018"/>
              <a:gd name="connsiteX8" fmla="*/ 7061200 w 11277600"/>
              <a:gd name="connsiteY8" fmla="*/ 34925 h 2250018"/>
              <a:gd name="connsiteX9" fmla="*/ 7270750 w 11277600"/>
              <a:gd name="connsiteY9" fmla="*/ 42863 h 2250018"/>
              <a:gd name="connsiteX10" fmla="*/ 7680325 w 11277600"/>
              <a:gd name="connsiteY10" fmla="*/ 63500 h 2250018"/>
              <a:gd name="connsiteX11" fmla="*/ 8072438 w 11277600"/>
              <a:gd name="connsiteY11" fmla="*/ 85725 h 2250018"/>
              <a:gd name="connsiteX12" fmla="*/ 8448675 w 11277600"/>
              <a:gd name="connsiteY12" fmla="*/ 109538 h 2250018"/>
              <a:gd name="connsiteX13" fmla="*/ 8805862 w 11277600"/>
              <a:gd name="connsiteY13" fmla="*/ 134938 h 2250018"/>
              <a:gd name="connsiteX14" fmla="*/ 9145588 w 11277600"/>
              <a:gd name="connsiteY14" fmla="*/ 161925 h 2250018"/>
              <a:gd name="connsiteX15" fmla="*/ 9461500 w 11277600"/>
              <a:gd name="connsiteY15" fmla="*/ 190500 h 2250018"/>
              <a:gd name="connsiteX16" fmla="*/ 9758362 w 11277600"/>
              <a:gd name="connsiteY16" fmla="*/ 219075 h 2250018"/>
              <a:gd name="connsiteX17" fmla="*/ 10031412 w 11277600"/>
              <a:gd name="connsiteY17" fmla="*/ 247650 h 2250018"/>
              <a:gd name="connsiteX18" fmla="*/ 10282238 w 11277600"/>
              <a:gd name="connsiteY18" fmla="*/ 274638 h 2250018"/>
              <a:gd name="connsiteX19" fmla="*/ 10504488 w 11277600"/>
              <a:gd name="connsiteY19" fmla="*/ 300038 h 2250018"/>
              <a:gd name="connsiteX20" fmla="*/ 10704512 w 11277600"/>
              <a:gd name="connsiteY20" fmla="*/ 323850 h 2250018"/>
              <a:gd name="connsiteX21" fmla="*/ 10874375 w 11277600"/>
              <a:gd name="connsiteY21" fmla="*/ 344488 h 2250018"/>
              <a:gd name="connsiteX22" fmla="*/ 11015662 w 11277600"/>
              <a:gd name="connsiteY22" fmla="*/ 363538 h 2250018"/>
              <a:gd name="connsiteX23" fmla="*/ 11210925 w 11277600"/>
              <a:gd name="connsiteY23" fmla="*/ 390525 h 2250018"/>
              <a:gd name="connsiteX24" fmla="*/ 11277600 w 11277600"/>
              <a:gd name="connsiteY24" fmla="*/ 400050 h 2250018"/>
              <a:gd name="connsiteX25" fmla="*/ 11277600 w 11277600"/>
              <a:gd name="connsiteY25" fmla="*/ 2250018 h 2250018"/>
              <a:gd name="connsiteX26" fmla="*/ 0 w 11277600"/>
              <a:gd name="connsiteY26" fmla="*/ 2250018 h 2250018"/>
              <a:gd name="connsiteX27" fmla="*/ 0 w 11277600"/>
              <a:gd name="connsiteY27" fmla="*/ 398463 h 2250018"/>
              <a:gd name="connsiteX28" fmla="*/ 255588 w 11277600"/>
              <a:gd name="connsiteY28" fmla="*/ 358775 h 2250018"/>
              <a:gd name="connsiteX29" fmla="*/ 511175 w 11277600"/>
              <a:gd name="connsiteY29" fmla="*/ 320675 h 2250018"/>
              <a:gd name="connsiteX30" fmla="*/ 766762 w 11277600"/>
              <a:gd name="connsiteY30" fmla="*/ 284163 h 2250018"/>
              <a:gd name="connsiteX31" fmla="*/ 1023938 w 11277600"/>
              <a:gd name="connsiteY31" fmla="*/ 252413 h 2250018"/>
              <a:gd name="connsiteX32" fmla="*/ 1279525 w 11277600"/>
              <a:gd name="connsiteY32" fmla="*/ 220663 h 2250018"/>
              <a:gd name="connsiteX33" fmla="*/ 1536700 w 11277600"/>
              <a:gd name="connsiteY33" fmla="*/ 190500 h 2250018"/>
              <a:gd name="connsiteX34" fmla="*/ 1790700 w 11277600"/>
              <a:gd name="connsiteY34" fmla="*/ 165100 h 2250018"/>
              <a:gd name="connsiteX35" fmla="*/ 2047875 w 11277600"/>
              <a:gd name="connsiteY35" fmla="*/ 141288 h 2250018"/>
              <a:gd name="connsiteX36" fmla="*/ 2303462 w 11277600"/>
              <a:gd name="connsiteY36" fmla="*/ 119063 h 2250018"/>
              <a:gd name="connsiteX37" fmla="*/ 2555875 w 11277600"/>
              <a:gd name="connsiteY37" fmla="*/ 100013 h 2250018"/>
              <a:gd name="connsiteX38" fmla="*/ 2809875 w 11277600"/>
              <a:gd name="connsiteY38" fmla="*/ 80963 h 2250018"/>
              <a:gd name="connsiteX39" fmla="*/ 3062288 w 11277600"/>
              <a:gd name="connsiteY39" fmla="*/ 65088 h 2250018"/>
              <a:gd name="connsiteX40" fmla="*/ 3313113 w 11277600"/>
              <a:gd name="connsiteY40" fmla="*/ 52388 h 2250018"/>
              <a:gd name="connsiteX41" fmla="*/ 3563938 w 11277600"/>
              <a:gd name="connsiteY41" fmla="*/ 39688 h 2250018"/>
              <a:gd name="connsiteX42" fmla="*/ 3811588 w 11277600"/>
              <a:gd name="connsiteY42" fmla="*/ 28575 h 2250018"/>
              <a:gd name="connsiteX43" fmla="*/ 4057650 w 11277600"/>
              <a:gd name="connsiteY43" fmla="*/ 20638 h 2250018"/>
              <a:gd name="connsiteX44" fmla="*/ 4303713 w 11277600"/>
              <a:gd name="connsiteY44" fmla="*/ 14288 h 2250018"/>
              <a:gd name="connsiteX45" fmla="*/ 4546600 w 11277600"/>
              <a:gd name="connsiteY45" fmla="*/ 7938 h 2250018"/>
              <a:gd name="connsiteX46" fmla="*/ 4787900 w 11277600"/>
              <a:gd name="connsiteY46" fmla="*/ 4763 h 2250018"/>
              <a:gd name="connsiteX47" fmla="*/ 5027613 w 11277600"/>
              <a:gd name="connsiteY47" fmla="*/ 1588 h 2250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1277600" h="2250018">
                <a:moveTo>
                  <a:pt x="5264150" y="0"/>
                </a:moveTo>
                <a:lnTo>
                  <a:pt x="5499100" y="1588"/>
                </a:lnTo>
                <a:lnTo>
                  <a:pt x="5730875" y="1588"/>
                </a:lnTo>
                <a:lnTo>
                  <a:pt x="5961063" y="4763"/>
                </a:lnTo>
                <a:lnTo>
                  <a:pt x="6186488" y="9525"/>
                </a:lnTo>
                <a:lnTo>
                  <a:pt x="6410325" y="14288"/>
                </a:lnTo>
                <a:lnTo>
                  <a:pt x="6629400" y="19050"/>
                </a:lnTo>
                <a:lnTo>
                  <a:pt x="6846888" y="26988"/>
                </a:lnTo>
                <a:lnTo>
                  <a:pt x="7061200" y="34925"/>
                </a:lnTo>
                <a:lnTo>
                  <a:pt x="7270750" y="42863"/>
                </a:lnTo>
                <a:lnTo>
                  <a:pt x="7680325" y="63500"/>
                </a:lnTo>
                <a:lnTo>
                  <a:pt x="8072438" y="85725"/>
                </a:lnTo>
                <a:lnTo>
                  <a:pt x="8448675" y="109538"/>
                </a:lnTo>
                <a:lnTo>
                  <a:pt x="8805862" y="134938"/>
                </a:lnTo>
                <a:lnTo>
                  <a:pt x="9145588" y="161925"/>
                </a:lnTo>
                <a:lnTo>
                  <a:pt x="9461500" y="190500"/>
                </a:lnTo>
                <a:lnTo>
                  <a:pt x="9758362" y="219075"/>
                </a:lnTo>
                <a:lnTo>
                  <a:pt x="10031412" y="247650"/>
                </a:lnTo>
                <a:lnTo>
                  <a:pt x="10282238" y="274638"/>
                </a:lnTo>
                <a:lnTo>
                  <a:pt x="10504488" y="300038"/>
                </a:lnTo>
                <a:lnTo>
                  <a:pt x="10704512" y="323850"/>
                </a:lnTo>
                <a:lnTo>
                  <a:pt x="10874375" y="344488"/>
                </a:lnTo>
                <a:lnTo>
                  <a:pt x="11015662" y="363538"/>
                </a:lnTo>
                <a:lnTo>
                  <a:pt x="11210925" y="390525"/>
                </a:lnTo>
                <a:lnTo>
                  <a:pt x="11277600" y="400050"/>
                </a:lnTo>
                <a:lnTo>
                  <a:pt x="11277600" y="2250018"/>
                </a:lnTo>
                <a:lnTo>
                  <a:pt x="0" y="2250018"/>
                </a:lnTo>
                <a:lnTo>
                  <a:pt x="0" y="398463"/>
                </a:lnTo>
                <a:lnTo>
                  <a:pt x="255588" y="358775"/>
                </a:lnTo>
                <a:lnTo>
                  <a:pt x="511175" y="320675"/>
                </a:lnTo>
                <a:lnTo>
                  <a:pt x="766762" y="284163"/>
                </a:lnTo>
                <a:lnTo>
                  <a:pt x="1023938" y="252413"/>
                </a:lnTo>
                <a:lnTo>
                  <a:pt x="1279525" y="220663"/>
                </a:lnTo>
                <a:lnTo>
                  <a:pt x="1536700" y="190500"/>
                </a:lnTo>
                <a:lnTo>
                  <a:pt x="1790700" y="165100"/>
                </a:lnTo>
                <a:lnTo>
                  <a:pt x="2047875" y="141288"/>
                </a:lnTo>
                <a:lnTo>
                  <a:pt x="2303462" y="119063"/>
                </a:lnTo>
                <a:lnTo>
                  <a:pt x="2555875" y="100013"/>
                </a:lnTo>
                <a:lnTo>
                  <a:pt x="2809875" y="80963"/>
                </a:lnTo>
                <a:lnTo>
                  <a:pt x="3062288" y="65088"/>
                </a:lnTo>
                <a:lnTo>
                  <a:pt x="3313113" y="52388"/>
                </a:lnTo>
                <a:lnTo>
                  <a:pt x="3563938" y="39688"/>
                </a:lnTo>
                <a:lnTo>
                  <a:pt x="3811588" y="28575"/>
                </a:lnTo>
                <a:lnTo>
                  <a:pt x="4057650" y="20638"/>
                </a:lnTo>
                <a:lnTo>
                  <a:pt x="4303713" y="14288"/>
                </a:lnTo>
                <a:lnTo>
                  <a:pt x="4546600" y="7938"/>
                </a:lnTo>
                <a:lnTo>
                  <a:pt x="4787900" y="4763"/>
                </a:lnTo>
                <a:lnTo>
                  <a:pt x="5027613" y="158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9C80E52D-DE5C-4267-9C99-8741F2E42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0371525">
            <a:off x="263767" y="4117124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0C728-810B-7641-9138-A4A3877A0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76" y="5692877"/>
            <a:ext cx="10893095" cy="5353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Git tracked changes to the .gitignore file itself, but not to the file specified to be ignored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23CD4-5132-A345-9E76-25AFBB59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5" y="4517136"/>
            <a:ext cx="10893095" cy="11749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An Example</a:t>
            </a:r>
          </a:p>
        </p:txBody>
      </p:sp>
    </p:spTree>
    <p:extLst>
      <p:ext uri="{BB962C8B-B14F-4D97-AF65-F5344CB8AC3E}">
        <p14:creationId xmlns:p14="http://schemas.microsoft.com/office/powerpoint/2010/main" val="779686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83A5-1479-5345-8577-FF42EA08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Enter: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EBADB-57D1-AA40-8E4A-C30FFBD98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Helps teams manage source code over time</a:t>
            </a:r>
          </a:p>
          <a:p>
            <a:r>
              <a:rPr lang="en-US" dirty="0"/>
              <a:t>Keeps track of every single modification, when it was made, what was changed, who made it, etc.</a:t>
            </a:r>
          </a:p>
          <a:p>
            <a:r>
              <a:rPr lang="en-US" dirty="0"/>
              <a:t>Code can be “rolled back” to any pervious version at any time</a:t>
            </a:r>
          </a:p>
          <a:p>
            <a:r>
              <a:rPr lang="en-US" dirty="0"/>
              <a:t>Conflicting changes made by different developers will be flagged, and prevented from being added without manual intervention</a:t>
            </a:r>
          </a:p>
        </p:txBody>
      </p:sp>
    </p:spTree>
    <p:extLst>
      <p:ext uri="{BB962C8B-B14F-4D97-AF65-F5344CB8AC3E}">
        <p14:creationId xmlns:p14="http://schemas.microsoft.com/office/powerpoint/2010/main" val="55258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F7C676-1558-CB4B-98AD-7FE9C3EAE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Git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1026" name="Picture 2" descr="Git - Logo Downloads">
            <a:extLst>
              <a:ext uri="{FF2B5EF4-FFF2-40B4-BE49-F238E27FC236}">
                <a16:creationId xmlns:a16="http://schemas.microsoft.com/office/drawing/2014/main" id="{CBC848B4-A65A-8F45-A528-0FAB469A6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8226" y="1375132"/>
            <a:ext cx="4125317" cy="412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4116-EE91-D04A-9CD7-41EFE6A8E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Developed by Linus Torvalds, the developer of the original Linux Kernel</a:t>
            </a:r>
          </a:p>
          <a:p>
            <a:r>
              <a:rPr lang="en-US" dirty="0">
                <a:solidFill>
                  <a:srgbClr val="FFFFFF"/>
                </a:solidFill>
              </a:rPr>
              <a:t>Strong performance when compared to alternative version control options</a:t>
            </a:r>
          </a:p>
          <a:p>
            <a:r>
              <a:rPr lang="en-US" dirty="0">
                <a:solidFill>
                  <a:srgbClr val="FFFFFF"/>
                </a:solidFill>
              </a:rPr>
              <a:t>“Gits” out of the way of a developer, allowing them to develop without interference</a:t>
            </a:r>
          </a:p>
          <a:p>
            <a:r>
              <a:rPr lang="en-US" dirty="0">
                <a:solidFill>
                  <a:srgbClr val="FFFFFF"/>
                </a:solidFill>
              </a:rPr>
              <a:t>Integrates security, hashing the files it tracks to maintain security</a:t>
            </a:r>
          </a:p>
          <a:p>
            <a:r>
              <a:rPr lang="en-US" dirty="0" err="1">
                <a:solidFill>
                  <a:srgbClr val="FFFFFF"/>
                </a:solidFill>
              </a:rPr>
              <a:t>Defacto</a:t>
            </a:r>
            <a:r>
              <a:rPr lang="en-US" dirty="0">
                <a:solidFill>
                  <a:srgbClr val="FFFFFF"/>
                </a:solidFill>
              </a:rPr>
              <a:t> version control system; while there are alternatives, they are rarely used</a:t>
            </a:r>
          </a:p>
        </p:txBody>
      </p:sp>
    </p:spTree>
    <p:extLst>
      <p:ext uri="{BB962C8B-B14F-4D97-AF65-F5344CB8AC3E}">
        <p14:creationId xmlns:p14="http://schemas.microsoft.com/office/powerpoint/2010/main" val="2661632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5F279D6-ED25-4D3F-9479-8ABB21867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38D0B1B4-C487-47EF-B7D0-421066454C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275" y="643466"/>
            <a:ext cx="1970939" cy="5571067"/>
          </a:xfrm>
          <a:custGeom>
            <a:avLst/>
            <a:gdLst>
              <a:gd name="connsiteX0" fmla="*/ 0 w 1970939"/>
              <a:gd name="connsiteY0" fmla="*/ 0 h 5571067"/>
              <a:gd name="connsiteX1" fmla="*/ 1774861 w 1970939"/>
              <a:gd name="connsiteY1" fmla="*/ 0 h 5571067"/>
              <a:gd name="connsiteX2" fmla="*/ 1780256 w 1970939"/>
              <a:gd name="connsiteY2" fmla="*/ 32931 h 5571067"/>
              <a:gd name="connsiteX3" fmla="*/ 1802197 w 1970939"/>
              <a:gd name="connsiteY3" fmla="*/ 170349 h 5571067"/>
              <a:gd name="connsiteX4" fmla="*/ 1820981 w 1970939"/>
              <a:gd name="connsiteY4" fmla="*/ 308372 h 5571067"/>
              <a:gd name="connsiteX5" fmla="*/ 1839923 w 1970939"/>
              <a:gd name="connsiteY5" fmla="*/ 445791 h 5571067"/>
              <a:gd name="connsiteX6" fmla="*/ 1857602 w 1970939"/>
              <a:gd name="connsiteY6" fmla="*/ 583814 h 5571067"/>
              <a:gd name="connsiteX7" fmla="*/ 1872756 w 1970939"/>
              <a:gd name="connsiteY7" fmla="*/ 720022 h 5571067"/>
              <a:gd name="connsiteX8" fmla="*/ 1887120 w 1970939"/>
              <a:gd name="connsiteY8" fmla="*/ 858046 h 5571067"/>
              <a:gd name="connsiteX9" fmla="*/ 1900223 w 1970939"/>
              <a:gd name="connsiteY9" fmla="*/ 995464 h 5571067"/>
              <a:gd name="connsiteX10" fmla="*/ 1911588 w 1970939"/>
              <a:gd name="connsiteY10" fmla="*/ 1130461 h 5571067"/>
              <a:gd name="connsiteX11" fmla="*/ 1922953 w 1970939"/>
              <a:gd name="connsiteY11" fmla="*/ 1267274 h 5571067"/>
              <a:gd name="connsiteX12" fmla="*/ 1932424 w 1970939"/>
              <a:gd name="connsiteY12" fmla="*/ 1402271 h 5571067"/>
              <a:gd name="connsiteX13" fmla="*/ 1939842 w 1970939"/>
              <a:gd name="connsiteY13" fmla="*/ 1537267 h 5571067"/>
              <a:gd name="connsiteX14" fmla="*/ 1947577 w 1970939"/>
              <a:gd name="connsiteY14" fmla="*/ 1671659 h 5571067"/>
              <a:gd name="connsiteX15" fmla="*/ 1954049 w 1970939"/>
              <a:gd name="connsiteY15" fmla="*/ 1804840 h 5571067"/>
              <a:gd name="connsiteX16" fmla="*/ 1958627 w 1970939"/>
              <a:gd name="connsiteY16" fmla="*/ 1936810 h 5571067"/>
              <a:gd name="connsiteX17" fmla="*/ 1962573 w 1970939"/>
              <a:gd name="connsiteY17" fmla="*/ 2068780 h 5571067"/>
              <a:gd name="connsiteX18" fmla="*/ 1966361 w 1970939"/>
              <a:gd name="connsiteY18" fmla="*/ 2199539 h 5571067"/>
              <a:gd name="connsiteX19" fmla="*/ 1968098 w 1970939"/>
              <a:gd name="connsiteY19" fmla="*/ 2328482 h 5571067"/>
              <a:gd name="connsiteX20" fmla="*/ 1969992 w 1970939"/>
              <a:gd name="connsiteY20" fmla="*/ 2457425 h 5571067"/>
              <a:gd name="connsiteX21" fmla="*/ 1970939 w 1970939"/>
              <a:gd name="connsiteY21" fmla="*/ 2584552 h 5571067"/>
              <a:gd name="connsiteX22" fmla="*/ 1969992 w 1970939"/>
              <a:gd name="connsiteY22" fmla="*/ 2710469 h 5571067"/>
              <a:gd name="connsiteX23" fmla="*/ 1969992 w 1970939"/>
              <a:gd name="connsiteY23" fmla="*/ 2835174 h 5571067"/>
              <a:gd name="connsiteX24" fmla="*/ 1968098 w 1970939"/>
              <a:gd name="connsiteY24" fmla="*/ 2958669 h 5571067"/>
              <a:gd name="connsiteX25" fmla="*/ 1965256 w 1970939"/>
              <a:gd name="connsiteY25" fmla="*/ 3079742 h 5571067"/>
              <a:gd name="connsiteX26" fmla="*/ 1962573 w 1970939"/>
              <a:gd name="connsiteY26" fmla="*/ 3199605 h 5571067"/>
              <a:gd name="connsiteX27" fmla="*/ 1959574 w 1970939"/>
              <a:gd name="connsiteY27" fmla="*/ 3317046 h 5571067"/>
              <a:gd name="connsiteX28" fmla="*/ 1954996 w 1970939"/>
              <a:gd name="connsiteY28" fmla="*/ 3433882 h 5571067"/>
              <a:gd name="connsiteX29" fmla="*/ 1950103 w 1970939"/>
              <a:gd name="connsiteY29" fmla="*/ 3548902 h 5571067"/>
              <a:gd name="connsiteX30" fmla="*/ 1945683 w 1970939"/>
              <a:gd name="connsiteY30" fmla="*/ 3661500 h 5571067"/>
              <a:gd name="connsiteX31" fmla="*/ 1933213 w 1970939"/>
              <a:gd name="connsiteY31" fmla="*/ 3881248 h 5571067"/>
              <a:gd name="connsiteX32" fmla="*/ 1919953 w 1970939"/>
              <a:gd name="connsiteY32" fmla="*/ 4091916 h 5571067"/>
              <a:gd name="connsiteX33" fmla="*/ 1906063 w 1970939"/>
              <a:gd name="connsiteY33" fmla="*/ 4294109 h 5571067"/>
              <a:gd name="connsiteX34" fmla="*/ 1890751 w 1970939"/>
              <a:gd name="connsiteY34" fmla="*/ 4485405 h 5571067"/>
              <a:gd name="connsiteX35" fmla="*/ 1874809 w 1970939"/>
              <a:gd name="connsiteY35" fmla="*/ 4668226 h 5571067"/>
              <a:gd name="connsiteX36" fmla="*/ 1857602 w 1970939"/>
              <a:gd name="connsiteY36" fmla="*/ 4837728 h 5571067"/>
              <a:gd name="connsiteX37" fmla="*/ 1840713 w 1970939"/>
              <a:gd name="connsiteY37" fmla="*/ 4996940 h 5571067"/>
              <a:gd name="connsiteX38" fmla="*/ 1823823 w 1970939"/>
              <a:gd name="connsiteY38" fmla="*/ 5143439 h 5571067"/>
              <a:gd name="connsiteX39" fmla="*/ 1807880 w 1970939"/>
              <a:gd name="connsiteY39" fmla="*/ 5277830 h 5571067"/>
              <a:gd name="connsiteX40" fmla="*/ 1792726 w 1970939"/>
              <a:gd name="connsiteY40" fmla="*/ 5397087 h 5571067"/>
              <a:gd name="connsiteX41" fmla="*/ 1778362 w 1970939"/>
              <a:gd name="connsiteY41" fmla="*/ 5504843 h 5571067"/>
              <a:gd name="connsiteX42" fmla="*/ 1769613 w 1970939"/>
              <a:gd name="connsiteY42" fmla="*/ 5571067 h 5571067"/>
              <a:gd name="connsiteX43" fmla="*/ 0 w 1970939"/>
              <a:gd name="connsiteY43" fmla="*/ 5571067 h 557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70939" h="5571067">
                <a:moveTo>
                  <a:pt x="0" y="0"/>
                </a:moveTo>
                <a:lnTo>
                  <a:pt x="1774861" y="0"/>
                </a:lnTo>
                <a:lnTo>
                  <a:pt x="1780256" y="32931"/>
                </a:lnTo>
                <a:lnTo>
                  <a:pt x="1802197" y="170349"/>
                </a:lnTo>
                <a:lnTo>
                  <a:pt x="1820981" y="308372"/>
                </a:lnTo>
                <a:lnTo>
                  <a:pt x="1839923" y="445791"/>
                </a:lnTo>
                <a:lnTo>
                  <a:pt x="1857602" y="583814"/>
                </a:lnTo>
                <a:lnTo>
                  <a:pt x="1872756" y="720022"/>
                </a:lnTo>
                <a:lnTo>
                  <a:pt x="1887120" y="858046"/>
                </a:lnTo>
                <a:lnTo>
                  <a:pt x="1900223" y="995464"/>
                </a:lnTo>
                <a:lnTo>
                  <a:pt x="1911588" y="1130461"/>
                </a:lnTo>
                <a:lnTo>
                  <a:pt x="1922953" y="1267274"/>
                </a:lnTo>
                <a:lnTo>
                  <a:pt x="1932424" y="1402271"/>
                </a:lnTo>
                <a:lnTo>
                  <a:pt x="1939842" y="1537267"/>
                </a:lnTo>
                <a:lnTo>
                  <a:pt x="1947577" y="1671659"/>
                </a:lnTo>
                <a:lnTo>
                  <a:pt x="1954049" y="1804840"/>
                </a:lnTo>
                <a:lnTo>
                  <a:pt x="1958627" y="1936810"/>
                </a:lnTo>
                <a:lnTo>
                  <a:pt x="1962573" y="2068780"/>
                </a:lnTo>
                <a:lnTo>
                  <a:pt x="1966361" y="2199539"/>
                </a:lnTo>
                <a:lnTo>
                  <a:pt x="1968098" y="2328482"/>
                </a:lnTo>
                <a:lnTo>
                  <a:pt x="1969992" y="2457425"/>
                </a:lnTo>
                <a:lnTo>
                  <a:pt x="1970939" y="2584552"/>
                </a:lnTo>
                <a:lnTo>
                  <a:pt x="1969992" y="2710469"/>
                </a:lnTo>
                <a:lnTo>
                  <a:pt x="1969992" y="2835174"/>
                </a:lnTo>
                <a:lnTo>
                  <a:pt x="1968098" y="2958669"/>
                </a:lnTo>
                <a:lnTo>
                  <a:pt x="1965256" y="3079742"/>
                </a:lnTo>
                <a:lnTo>
                  <a:pt x="1962573" y="3199605"/>
                </a:lnTo>
                <a:lnTo>
                  <a:pt x="1959574" y="3317046"/>
                </a:lnTo>
                <a:lnTo>
                  <a:pt x="1954996" y="3433882"/>
                </a:lnTo>
                <a:lnTo>
                  <a:pt x="1950103" y="3548902"/>
                </a:lnTo>
                <a:lnTo>
                  <a:pt x="1945683" y="3661500"/>
                </a:lnTo>
                <a:lnTo>
                  <a:pt x="1933213" y="3881248"/>
                </a:lnTo>
                <a:lnTo>
                  <a:pt x="1919953" y="4091916"/>
                </a:lnTo>
                <a:lnTo>
                  <a:pt x="1906063" y="4294109"/>
                </a:lnTo>
                <a:lnTo>
                  <a:pt x="1890751" y="4485405"/>
                </a:lnTo>
                <a:lnTo>
                  <a:pt x="1874809" y="4668226"/>
                </a:lnTo>
                <a:lnTo>
                  <a:pt x="1857602" y="4837728"/>
                </a:lnTo>
                <a:lnTo>
                  <a:pt x="1840713" y="4996940"/>
                </a:lnTo>
                <a:lnTo>
                  <a:pt x="1823823" y="5143439"/>
                </a:lnTo>
                <a:lnTo>
                  <a:pt x="1807880" y="5277830"/>
                </a:lnTo>
                <a:lnTo>
                  <a:pt x="1792726" y="5397087"/>
                </a:lnTo>
                <a:lnTo>
                  <a:pt x="1778362" y="5504843"/>
                </a:lnTo>
                <a:lnTo>
                  <a:pt x="1769613" y="5571067"/>
                </a:lnTo>
                <a:lnTo>
                  <a:pt x="0" y="557106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0214736A-03B2-4B91-B0AF-B21213F3B9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969335" y="1702087"/>
            <a:ext cx="3209207" cy="612850"/>
          </a:xfrm>
          <a:custGeom>
            <a:avLst/>
            <a:gdLst>
              <a:gd name="connsiteX0" fmla="*/ 3195151 w 3209207"/>
              <a:gd name="connsiteY0" fmla="*/ 612847 h 612850"/>
              <a:gd name="connsiteX1" fmla="*/ 3029871 w 3209207"/>
              <a:gd name="connsiteY1" fmla="*/ 611146 h 612850"/>
              <a:gd name="connsiteX2" fmla="*/ 2949639 w 3209207"/>
              <a:gd name="connsiteY2" fmla="*/ 608906 h 612850"/>
              <a:gd name="connsiteX3" fmla="*/ 2978018 w 3209207"/>
              <a:gd name="connsiteY3" fmla="*/ 258115 h 612850"/>
              <a:gd name="connsiteX4" fmla="*/ 2944764 w 3209207"/>
              <a:gd name="connsiteY4" fmla="*/ 260801 h 612850"/>
              <a:gd name="connsiteX5" fmla="*/ 2806036 w 3209207"/>
              <a:gd name="connsiteY5" fmla="*/ 271446 h 612850"/>
              <a:gd name="connsiteX6" fmla="*/ 2666958 w 3209207"/>
              <a:gd name="connsiteY6" fmla="*/ 278917 h 612850"/>
              <a:gd name="connsiteX7" fmla="*/ 2528469 w 3209207"/>
              <a:gd name="connsiteY7" fmla="*/ 286593 h 612850"/>
              <a:gd name="connsiteX8" fmla="*/ 2389479 w 3209207"/>
              <a:gd name="connsiteY8" fmla="*/ 292970 h 612850"/>
              <a:gd name="connsiteX9" fmla="*/ 2252501 w 3209207"/>
              <a:gd name="connsiteY9" fmla="*/ 296993 h 612850"/>
              <a:gd name="connsiteX10" fmla="*/ 2113775 w 3209207"/>
              <a:gd name="connsiteY10" fmla="*/ 300086 h 612850"/>
              <a:gd name="connsiteX11" fmla="*/ 1975755 w 3209207"/>
              <a:gd name="connsiteY11" fmla="*/ 301980 h 612850"/>
              <a:gd name="connsiteX12" fmla="*/ 1840287 w 3209207"/>
              <a:gd name="connsiteY12" fmla="*/ 302348 h 612850"/>
              <a:gd name="connsiteX13" fmla="*/ 1703009 w 3209207"/>
              <a:gd name="connsiteY13" fmla="*/ 302570 h 612850"/>
              <a:gd name="connsiteX14" fmla="*/ 1567693 w 3209207"/>
              <a:gd name="connsiteY14" fmla="*/ 301063 h 612850"/>
              <a:gd name="connsiteX15" fmla="*/ 1432543 w 3209207"/>
              <a:gd name="connsiteY15" fmla="*/ 297523 h 612850"/>
              <a:gd name="connsiteX16" fmla="*/ 1297969 w 3209207"/>
              <a:gd name="connsiteY16" fmla="*/ 294345 h 612850"/>
              <a:gd name="connsiteX17" fmla="*/ 1164703 w 3209207"/>
              <a:gd name="connsiteY17" fmla="*/ 290015 h 612850"/>
              <a:gd name="connsiteX18" fmla="*/ 1032796 w 3209207"/>
              <a:gd name="connsiteY18" fmla="*/ 283907 h 612850"/>
              <a:gd name="connsiteX19" fmla="*/ 900940 w 3209207"/>
              <a:gd name="connsiteY19" fmla="*/ 277172 h 612850"/>
              <a:gd name="connsiteX20" fmla="*/ 770303 w 3209207"/>
              <a:gd name="connsiteY20" fmla="*/ 270380 h 612850"/>
              <a:gd name="connsiteX21" fmla="*/ 641641 w 3209207"/>
              <a:gd name="connsiteY21" fmla="*/ 261702 h 612850"/>
              <a:gd name="connsiteX22" fmla="*/ 512966 w 3209207"/>
              <a:gd name="connsiteY22" fmla="*/ 253180 h 612850"/>
              <a:gd name="connsiteX23" fmla="*/ 386177 w 3209207"/>
              <a:gd name="connsiteY23" fmla="*/ 243867 h 612850"/>
              <a:gd name="connsiteX24" fmla="*/ 260746 w 3209207"/>
              <a:gd name="connsiteY24" fmla="*/ 232775 h 612850"/>
              <a:gd name="connsiteX25" fmla="*/ 136447 w 3209207"/>
              <a:gd name="connsiteY25" fmla="*/ 222719 h 612850"/>
              <a:gd name="connsiteX26" fmla="*/ 13506 w 3209207"/>
              <a:gd name="connsiteY26" fmla="*/ 210885 h 612850"/>
              <a:gd name="connsiteX27" fmla="*/ 0 w 3209207"/>
              <a:gd name="connsiteY27" fmla="*/ 209475 h 612850"/>
              <a:gd name="connsiteX28" fmla="*/ 40844 w 3209207"/>
              <a:gd name="connsiteY28" fmla="*/ 212313 h 612850"/>
              <a:gd name="connsiteX29" fmla="*/ 132211 w 3209207"/>
              <a:gd name="connsiteY29" fmla="*/ 216946 h 612850"/>
              <a:gd name="connsiteX30" fmla="*/ 225585 w 3209207"/>
              <a:gd name="connsiteY30" fmla="*/ 221811 h 612850"/>
              <a:gd name="connsiteX31" fmla="*/ 320298 w 3209207"/>
              <a:gd name="connsiteY31" fmla="*/ 226444 h 612850"/>
              <a:gd name="connsiteX32" fmla="*/ 415680 w 3209207"/>
              <a:gd name="connsiteY32" fmla="*/ 229340 h 612850"/>
              <a:gd name="connsiteX33" fmla="*/ 512735 w 3209207"/>
              <a:gd name="connsiteY33" fmla="*/ 232120 h 612850"/>
              <a:gd name="connsiteX34" fmla="*/ 611464 w 3209207"/>
              <a:gd name="connsiteY34" fmla="*/ 235015 h 612850"/>
              <a:gd name="connsiteX35" fmla="*/ 711532 w 3209207"/>
              <a:gd name="connsiteY35" fmla="*/ 236985 h 612850"/>
              <a:gd name="connsiteX36" fmla="*/ 812604 w 3209207"/>
              <a:gd name="connsiteY36" fmla="*/ 236985 h 612850"/>
              <a:gd name="connsiteX37" fmla="*/ 915014 w 3209207"/>
              <a:gd name="connsiteY37" fmla="*/ 237795 h 612850"/>
              <a:gd name="connsiteX38" fmla="*/ 1018428 w 3209207"/>
              <a:gd name="connsiteY38" fmla="*/ 236985 h 612850"/>
              <a:gd name="connsiteX39" fmla="*/ 1122847 w 3209207"/>
              <a:gd name="connsiteY39" fmla="*/ 235015 h 612850"/>
              <a:gd name="connsiteX40" fmla="*/ 1227600 w 3209207"/>
              <a:gd name="connsiteY40" fmla="*/ 233162 h 612850"/>
              <a:gd name="connsiteX41" fmla="*/ 1333692 w 3209207"/>
              <a:gd name="connsiteY41" fmla="*/ 229340 h 612850"/>
              <a:gd name="connsiteX42" fmla="*/ 1441122 w 3209207"/>
              <a:gd name="connsiteY42" fmla="*/ 225634 h 612850"/>
              <a:gd name="connsiteX43" fmla="*/ 1547883 w 3209207"/>
              <a:gd name="connsiteY43" fmla="*/ 220769 h 612850"/>
              <a:gd name="connsiteX44" fmla="*/ 1655983 w 3209207"/>
              <a:gd name="connsiteY44" fmla="*/ 214282 h 612850"/>
              <a:gd name="connsiteX45" fmla="*/ 1765421 w 3209207"/>
              <a:gd name="connsiteY45" fmla="*/ 206638 h 612850"/>
              <a:gd name="connsiteX46" fmla="*/ 1874860 w 3209207"/>
              <a:gd name="connsiteY46" fmla="*/ 199108 h 612850"/>
              <a:gd name="connsiteX47" fmla="*/ 1984299 w 3209207"/>
              <a:gd name="connsiteY47" fmla="*/ 189495 h 612850"/>
              <a:gd name="connsiteX48" fmla="*/ 2095745 w 3209207"/>
              <a:gd name="connsiteY48" fmla="*/ 178144 h 612850"/>
              <a:gd name="connsiteX49" fmla="*/ 2205184 w 3209207"/>
              <a:gd name="connsiteY49" fmla="*/ 166793 h 612850"/>
              <a:gd name="connsiteX50" fmla="*/ 2316631 w 3209207"/>
              <a:gd name="connsiteY50" fmla="*/ 153472 h 612850"/>
              <a:gd name="connsiteX51" fmla="*/ 2429081 w 3209207"/>
              <a:gd name="connsiteY51" fmla="*/ 139226 h 612850"/>
              <a:gd name="connsiteX52" fmla="*/ 2539523 w 3209207"/>
              <a:gd name="connsiteY52" fmla="*/ 124052 h 612850"/>
              <a:gd name="connsiteX53" fmla="*/ 2651305 w 3209207"/>
              <a:gd name="connsiteY53" fmla="*/ 106215 h 612850"/>
              <a:gd name="connsiteX54" fmla="*/ 2763086 w 3209207"/>
              <a:gd name="connsiteY54" fmla="*/ 87219 h 612850"/>
              <a:gd name="connsiteX55" fmla="*/ 2874867 w 3209207"/>
              <a:gd name="connsiteY55" fmla="*/ 68339 h 612850"/>
              <a:gd name="connsiteX56" fmla="*/ 2986314 w 3209207"/>
              <a:gd name="connsiteY56" fmla="*/ 46331 h 612850"/>
              <a:gd name="connsiteX57" fmla="*/ 3097760 w 3209207"/>
              <a:gd name="connsiteY57" fmla="*/ 23629 h 612850"/>
              <a:gd name="connsiteX58" fmla="*/ 3209207 w 3209207"/>
              <a:gd name="connsiteY58" fmla="*/ 0 h 612850"/>
              <a:gd name="connsiteX59" fmla="*/ 3195151 w 3209207"/>
              <a:gd name="connsiteY59" fmla="*/ 612847 h 61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209207" h="612850">
                <a:moveTo>
                  <a:pt x="3195151" y="612847"/>
                </a:moveTo>
                <a:cubicBezTo>
                  <a:pt x="3144238" y="612898"/>
                  <a:pt x="3088941" y="612318"/>
                  <a:pt x="3029871" y="611146"/>
                </a:cubicBezTo>
                <a:lnTo>
                  <a:pt x="2949639" y="608906"/>
                </a:lnTo>
                <a:lnTo>
                  <a:pt x="2978018" y="258115"/>
                </a:lnTo>
                <a:lnTo>
                  <a:pt x="2944764" y="260801"/>
                </a:lnTo>
                <a:lnTo>
                  <a:pt x="2806036" y="271446"/>
                </a:lnTo>
                <a:lnTo>
                  <a:pt x="2666958" y="278917"/>
                </a:lnTo>
                <a:lnTo>
                  <a:pt x="2528469" y="286593"/>
                </a:lnTo>
                <a:lnTo>
                  <a:pt x="2389479" y="292970"/>
                </a:lnTo>
                <a:lnTo>
                  <a:pt x="2252501" y="296993"/>
                </a:lnTo>
                <a:lnTo>
                  <a:pt x="2113775" y="300086"/>
                </a:lnTo>
                <a:lnTo>
                  <a:pt x="1975755" y="301980"/>
                </a:lnTo>
                <a:lnTo>
                  <a:pt x="1840287" y="302348"/>
                </a:lnTo>
                <a:lnTo>
                  <a:pt x="1703009" y="302570"/>
                </a:lnTo>
                <a:lnTo>
                  <a:pt x="1567693" y="301063"/>
                </a:lnTo>
                <a:lnTo>
                  <a:pt x="1432543" y="297523"/>
                </a:lnTo>
                <a:lnTo>
                  <a:pt x="1297969" y="294345"/>
                </a:lnTo>
                <a:lnTo>
                  <a:pt x="1164703" y="290015"/>
                </a:lnTo>
                <a:lnTo>
                  <a:pt x="1032796" y="283907"/>
                </a:lnTo>
                <a:lnTo>
                  <a:pt x="900940" y="277172"/>
                </a:lnTo>
                <a:lnTo>
                  <a:pt x="770303" y="270380"/>
                </a:lnTo>
                <a:lnTo>
                  <a:pt x="641641" y="261702"/>
                </a:lnTo>
                <a:lnTo>
                  <a:pt x="512966" y="253180"/>
                </a:lnTo>
                <a:lnTo>
                  <a:pt x="386177" y="243867"/>
                </a:lnTo>
                <a:lnTo>
                  <a:pt x="260746" y="232775"/>
                </a:lnTo>
                <a:lnTo>
                  <a:pt x="136447" y="222719"/>
                </a:lnTo>
                <a:lnTo>
                  <a:pt x="13506" y="210885"/>
                </a:lnTo>
                <a:lnTo>
                  <a:pt x="0" y="209475"/>
                </a:lnTo>
                <a:lnTo>
                  <a:pt x="40844" y="212313"/>
                </a:lnTo>
                <a:lnTo>
                  <a:pt x="132211" y="216946"/>
                </a:lnTo>
                <a:lnTo>
                  <a:pt x="225585" y="221811"/>
                </a:lnTo>
                <a:lnTo>
                  <a:pt x="320298" y="226444"/>
                </a:lnTo>
                <a:lnTo>
                  <a:pt x="415680" y="229340"/>
                </a:lnTo>
                <a:lnTo>
                  <a:pt x="512735" y="232120"/>
                </a:lnTo>
                <a:lnTo>
                  <a:pt x="611464" y="235015"/>
                </a:lnTo>
                <a:lnTo>
                  <a:pt x="711532" y="236985"/>
                </a:lnTo>
                <a:lnTo>
                  <a:pt x="812604" y="236985"/>
                </a:lnTo>
                <a:lnTo>
                  <a:pt x="915014" y="237795"/>
                </a:lnTo>
                <a:lnTo>
                  <a:pt x="1018428" y="236985"/>
                </a:lnTo>
                <a:lnTo>
                  <a:pt x="1122847" y="235015"/>
                </a:lnTo>
                <a:lnTo>
                  <a:pt x="1227600" y="233162"/>
                </a:lnTo>
                <a:lnTo>
                  <a:pt x="1333692" y="229340"/>
                </a:lnTo>
                <a:lnTo>
                  <a:pt x="1441122" y="225634"/>
                </a:lnTo>
                <a:lnTo>
                  <a:pt x="1547883" y="220769"/>
                </a:lnTo>
                <a:lnTo>
                  <a:pt x="1655983" y="214282"/>
                </a:lnTo>
                <a:lnTo>
                  <a:pt x="1765421" y="206638"/>
                </a:lnTo>
                <a:lnTo>
                  <a:pt x="1874860" y="199108"/>
                </a:lnTo>
                <a:lnTo>
                  <a:pt x="1984299" y="189495"/>
                </a:lnTo>
                <a:lnTo>
                  <a:pt x="2095745" y="178144"/>
                </a:lnTo>
                <a:lnTo>
                  <a:pt x="2205184" y="166793"/>
                </a:lnTo>
                <a:lnTo>
                  <a:pt x="2316631" y="153472"/>
                </a:lnTo>
                <a:lnTo>
                  <a:pt x="2429081" y="139226"/>
                </a:lnTo>
                <a:lnTo>
                  <a:pt x="2539523" y="124052"/>
                </a:lnTo>
                <a:lnTo>
                  <a:pt x="2651305" y="106215"/>
                </a:lnTo>
                <a:lnTo>
                  <a:pt x="2763086" y="87219"/>
                </a:lnTo>
                <a:lnTo>
                  <a:pt x="2874867" y="68339"/>
                </a:lnTo>
                <a:lnTo>
                  <a:pt x="2986314" y="46331"/>
                </a:lnTo>
                <a:lnTo>
                  <a:pt x="3097760" y="23629"/>
                </a:lnTo>
                <a:lnTo>
                  <a:pt x="3209207" y="0"/>
                </a:lnTo>
                <a:cubicBezTo>
                  <a:pt x="3198832" y="386055"/>
                  <a:pt x="3205525" y="226792"/>
                  <a:pt x="3195151" y="61284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pic>
        <p:nvPicPr>
          <p:cNvPr id="3074" name="Picture 2" descr="final-for-real : r/ProgrammerHumor">
            <a:extLst>
              <a:ext uri="{FF2B5EF4-FFF2-40B4-BE49-F238E27FC236}">
                <a16:creationId xmlns:a16="http://schemas.microsoft.com/office/drawing/2014/main" id="{C42FACC4-E1D8-6D41-9394-6D5E56AD5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45207" y="643466"/>
            <a:ext cx="406687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864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526D9-5C08-5740-B3E1-BEB782085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EBEBEB"/>
                </a:solidFill>
              </a:rPr>
              <a:t>Using </a:t>
            </a:r>
            <a:r>
              <a:rPr lang="en-US" sz="3300" dirty="0" err="1">
                <a:solidFill>
                  <a:srgbClr val="EBEBEB"/>
                </a:solidFill>
              </a:rPr>
              <a:t>Git:GUIs</a:t>
            </a:r>
            <a:endParaRPr lang="en-US" sz="3300" dirty="0">
              <a:solidFill>
                <a:srgbClr val="EBEBE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C72196-A6FD-FC4D-97C8-C310D5DF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207942"/>
            <a:ext cx="6391533" cy="4442115"/>
          </a:xfrm>
          <a:prstGeom prst="rect">
            <a:avLst/>
          </a:prstGeom>
        </p:spPr>
      </p:pic>
      <p:sp>
        <p:nvSpPr>
          <p:cNvPr id="23" name="Rectangle 1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0321-61B3-564F-9295-C09193470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variety of GUI options exist</a:t>
            </a: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Github</a:t>
            </a:r>
            <a:r>
              <a:rPr lang="en-US" dirty="0">
                <a:solidFill>
                  <a:srgbClr val="FFFFFF"/>
                </a:solidFill>
              </a:rPr>
              <a:t> Desktop (seen here, and will be used during this demo)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Source Tree</a:t>
            </a:r>
          </a:p>
          <a:p>
            <a:pPr lvl="1"/>
            <a:r>
              <a:rPr lang="en-US" dirty="0" err="1">
                <a:solidFill>
                  <a:srgbClr val="FFFFFF"/>
                </a:solidFill>
              </a:rPr>
              <a:t>GitKraken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Most IDE’s and Text Editors have Git Support built in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99108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BC608-2F64-2341-A4B9-99C5B629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Git: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0F49B-CDFE-BF44-A669-CEF69893A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Installed by default on most Linux systems</a:t>
            </a:r>
          </a:p>
          <a:p>
            <a:pPr lvl="1"/>
            <a:r>
              <a:rPr lang="en-US" dirty="0"/>
              <a:t>In Ubuntu, install with “</a:t>
            </a:r>
            <a:r>
              <a:rPr lang="en-US" dirty="0" err="1"/>
              <a:t>sudo</a:t>
            </a:r>
            <a:r>
              <a:rPr lang="en-US" dirty="0"/>
              <a:t> apt install git-all”</a:t>
            </a:r>
          </a:p>
          <a:p>
            <a:r>
              <a:rPr lang="en-US" dirty="0"/>
              <a:t>Most commands are a single line, and easy to remember</a:t>
            </a:r>
          </a:p>
          <a:p>
            <a:r>
              <a:rPr lang="en-US" dirty="0"/>
              <a:t>Easily used with a batch script</a:t>
            </a:r>
          </a:p>
          <a:p>
            <a:r>
              <a:rPr lang="en-US" dirty="0"/>
              <a:t>Most development workflows already involve a terminal, so why not use it?</a:t>
            </a:r>
          </a:p>
        </p:txBody>
      </p:sp>
    </p:spTree>
    <p:extLst>
      <p:ext uri="{BB962C8B-B14F-4D97-AF65-F5344CB8AC3E}">
        <p14:creationId xmlns:p14="http://schemas.microsoft.com/office/powerpoint/2010/main" val="303583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01FF9-6CEA-EC47-AC27-3798E7F3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EE7D-06F0-B749-A0D6-CB98ADFEC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6397313" cy="3416300"/>
          </a:xfrm>
        </p:spPr>
        <p:txBody>
          <a:bodyPr anchor="ctr">
            <a:normAutofit/>
          </a:bodyPr>
          <a:lstStyle/>
          <a:p>
            <a:r>
              <a:rPr lang="en-US"/>
              <a:t>Github is to Google Drive as Git is to Google Docs</a:t>
            </a:r>
          </a:p>
          <a:p>
            <a:r>
              <a:rPr lang="en-US"/>
              <a:t>A place to store your Git repositories that isn’t on your local machine</a:t>
            </a:r>
          </a:p>
          <a:p>
            <a:r>
              <a:rPr lang="en-US"/>
              <a:t>Allows multiple developers to easily collaborate on a Git Repository</a:t>
            </a:r>
          </a:p>
          <a:p>
            <a:r>
              <a:rPr lang="en-US"/>
              <a:t>Widely used by open-source software</a:t>
            </a:r>
            <a:endParaRPr lang="en-US" dirty="0"/>
          </a:p>
        </p:txBody>
      </p:sp>
      <p:pic>
        <p:nvPicPr>
          <p:cNvPr id="2050" name="Picture 2" descr="Git Logo Vectors Free Download">
            <a:extLst>
              <a:ext uri="{FF2B5EF4-FFF2-40B4-BE49-F238E27FC236}">
                <a16:creationId xmlns:a16="http://schemas.microsoft.com/office/drawing/2014/main" id="{F4327445-EDB5-B142-890D-E814C1D09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0571" y="2805442"/>
            <a:ext cx="3080048" cy="300818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350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147</TotalTime>
  <Words>1271</Words>
  <Application>Microsoft Macintosh PowerPoint</Application>
  <PresentationFormat>Widescreen</PresentationFormat>
  <Paragraphs>110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Ion Boardroom</vt:lpstr>
      <vt:lpstr>The Missing Semester of Your CS Education</vt:lpstr>
      <vt:lpstr>The “old” way</vt:lpstr>
      <vt:lpstr>PowerPoint Presentation</vt:lpstr>
      <vt:lpstr>Enter: Version Control</vt:lpstr>
      <vt:lpstr>Git</vt:lpstr>
      <vt:lpstr>PowerPoint Presentation</vt:lpstr>
      <vt:lpstr>Using Git:GUIs</vt:lpstr>
      <vt:lpstr>Using Git: Terminal</vt:lpstr>
      <vt:lpstr>Github</vt:lpstr>
      <vt:lpstr>Let’s Get Started</vt:lpstr>
      <vt:lpstr>Cloning The Repository</vt:lpstr>
      <vt:lpstr>Open the folder you cloned</vt:lpstr>
      <vt:lpstr>Lets add a file and write some text to it</vt:lpstr>
      <vt:lpstr>Committing changes</vt:lpstr>
      <vt:lpstr>Committing Changes Cont.</vt:lpstr>
      <vt:lpstr>Let’s make some more changes</vt:lpstr>
      <vt:lpstr>Pushing Your Changes</vt:lpstr>
      <vt:lpstr>Pushing Your Changes cont.</vt:lpstr>
      <vt:lpstr>Changes pushed!</vt:lpstr>
      <vt:lpstr>What if Others Make Changes?</vt:lpstr>
      <vt:lpstr>Let’s Simulate Another Developer Making Changes</vt:lpstr>
      <vt:lpstr>Pull the Changes!</vt:lpstr>
      <vt:lpstr>Uh-Oh! You messed up!</vt:lpstr>
      <vt:lpstr>What’s the ReadMe File Anyway?</vt:lpstr>
      <vt:lpstr>Oh No! Another developer made changes too!</vt:lpstr>
      <vt:lpstr>Merge Conflicts</vt:lpstr>
      <vt:lpstr>Fixing the Merge Conflict</vt:lpstr>
      <vt:lpstr>How to Avoid Merge Conflicts</vt:lpstr>
      <vt:lpstr>Forking</vt:lpstr>
      <vt:lpstr>.gitignore</vt:lpstr>
      <vt:lpstr>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Missing Semester of Your CS Education</dc:title>
  <dc:creator>Nicholas E Cleary</dc:creator>
  <cp:lastModifiedBy>Nicholas E Cleary</cp:lastModifiedBy>
  <cp:revision>47</cp:revision>
  <dcterms:created xsi:type="dcterms:W3CDTF">2021-12-19T20:06:41Z</dcterms:created>
  <dcterms:modified xsi:type="dcterms:W3CDTF">2021-12-19T22:33:59Z</dcterms:modified>
</cp:coreProperties>
</file>